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57" r:id="rId4"/>
    <p:sldId id="258" r:id="rId5"/>
    <p:sldId id="264" r:id="rId6"/>
    <p:sldId id="259" r:id="rId7"/>
    <p:sldId id="260" r:id="rId8"/>
    <p:sldId id="261" r:id="rId9"/>
    <p:sldId id="263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C306CB-4708-668C-4683-E92C761CEBA2}" v="75" dt="2025-06-16T20:08:14.918"/>
    <p1510:client id="{CEEC2C55-B19E-2C25-62C5-D2212E0386F4}" v="65" dt="2025-06-17T20:15:55.837"/>
    <p1510:client id="{D0F1233A-5E57-C4E3-5380-3D4B6E196A0B}" v="424" dt="2025-06-17T02:36:30.219"/>
    <p1510:client id="{E6923034-79DF-2D98-9876-97C0AD29919F}" v="10" dt="2025-06-16T19:54:40.5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s.upm.es/observatoriogate/2017/06/19/creando-nuestras-webs-educativas-con-bootstrap/" TargetMode="External"/><Relationship Id="rId3" Type="http://schemas.openxmlformats.org/officeDocument/2006/relationships/hyperlink" Target="http://luizricardo.org/tag/css/" TargetMode="External"/><Relationship Id="rId7" Type="http://schemas.openxmlformats.org/officeDocument/2006/relationships/image" Target="../media/image1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iki/File:JavaScript-logo.png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D54F7E-825A-4BBA-815F-35CCA8B9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9144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Mesa com vários pratos de comida&#10;&#10;O conteúdo gerado por IA pode estar incorreto.">
            <a:extLst>
              <a:ext uri="{FF2B5EF4-FFF2-40B4-BE49-F238E27FC236}">
                <a16:creationId xmlns:a16="http://schemas.microsoft.com/office/drawing/2014/main" id="{E538C583-622E-6CFC-8268-289BB0E7DD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0999" b="-2"/>
          <a:stretch>
            <a:fillRect/>
          </a:stretch>
        </p:blipFill>
        <p:spPr>
          <a:xfrm>
            <a:off x="20" y="1"/>
            <a:ext cx="9143980" cy="6858000"/>
          </a:xfrm>
          <a:custGeom>
            <a:avLst/>
            <a:gdLst/>
            <a:ahLst/>
            <a:cxnLst/>
            <a:rect l="l" t="t" r="r" b="b"/>
            <a:pathLst>
              <a:path w="12191999" h="6842601">
                <a:moveTo>
                  <a:pt x="0" y="0"/>
                </a:moveTo>
                <a:lnTo>
                  <a:pt x="12191999" y="0"/>
                </a:lnTo>
                <a:lnTo>
                  <a:pt x="12191999" y="6842601"/>
                </a:lnTo>
                <a:lnTo>
                  <a:pt x="10316981" y="6842601"/>
                </a:lnTo>
                <a:cubicBezTo>
                  <a:pt x="10312796" y="6835189"/>
                  <a:pt x="10163183" y="6730124"/>
                  <a:pt x="10158998" y="6722712"/>
                </a:cubicBezTo>
                <a:cubicBezTo>
                  <a:pt x="10120278" y="6678190"/>
                  <a:pt x="10156462" y="6716223"/>
                  <a:pt x="10090349" y="6671420"/>
                </a:cubicBezTo>
                <a:cubicBezTo>
                  <a:pt x="10043032" y="6655694"/>
                  <a:pt x="9995855" y="6551879"/>
                  <a:pt x="9955425" y="6498018"/>
                </a:cubicBezTo>
                <a:cubicBezTo>
                  <a:pt x="9939618" y="6480021"/>
                  <a:pt x="9915110" y="6461677"/>
                  <a:pt x="9891265" y="6454528"/>
                </a:cubicBezTo>
                <a:cubicBezTo>
                  <a:pt x="9868239" y="6464957"/>
                  <a:pt x="9865423" y="6431640"/>
                  <a:pt x="9848227" y="6426063"/>
                </a:cubicBezTo>
                <a:cubicBezTo>
                  <a:pt x="9838059" y="6433162"/>
                  <a:pt x="9815047" y="6410348"/>
                  <a:pt x="9812354" y="6399604"/>
                </a:cubicBezTo>
                <a:cubicBezTo>
                  <a:pt x="9825285" y="6377997"/>
                  <a:pt x="9725923" y="6372757"/>
                  <a:pt x="9725915" y="6356381"/>
                </a:cubicBezTo>
                <a:cubicBezTo>
                  <a:pt x="9696279" y="6348066"/>
                  <a:pt x="9591199" y="6354143"/>
                  <a:pt x="9575033" y="6325258"/>
                </a:cubicBezTo>
                <a:cubicBezTo>
                  <a:pt x="9516434" y="6303128"/>
                  <a:pt x="9441613" y="6276805"/>
                  <a:pt x="9415626" y="6271777"/>
                </a:cubicBezTo>
                <a:cubicBezTo>
                  <a:pt x="9378293" y="6313495"/>
                  <a:pt x="9281935" y="6171365"/>
                  <a:pt x="9171493" y="6150430"/>
                </a:cubicBezTo>
                <a:cubicBezTo>
                  <a:pt x="9155426" y="6152396"/>
                  <a:pt x="9147439" y="6151015"/>
                  <a:pt x="9146018" y="6139864"/>
                </a:cubicBezTo>
                <a:cubicBezTo>
                  <a:pt x="9112029" y="6132441"/>
                  <a:pt x="9087339" y="6101138"/>
                  <a:pt x="9059635" y="6109957"/>
                </a:cubicBezTo>
                <a:cubicBezTo>
                  <a:pt x="9024424" y="6092144"/>
                  <a:pt x="9043048" y="6078417"/>
                  <a:pt x="9010911" y="6064789"/>
                </a:cubicBezTo>
                <a:lnTo>
                  <a:pt x="8866811" y="6028191"/>
                </a:lnTo>
                <a:cubicBezTo>
                  <a:pt x="8846465" y="6021172"/>
                  <a:pt x="8825221" y="6000527"/>
                  <a:pt x="8804584" y="5994237"/>
                </a:cubicBezTo>
                <a:lnTo>
                  <a:pt x="8783071" y="5990448"/>
                </a:lnTo>
                <a:lnTo>
                  <a:pt x="8770456" y="5978060"/>
                </a:lnTo>
                <a:cubicBezTo>
                  <a:pt x="8764772" y="5975259"/>
                  <a:pt x="8757695" y="5974720"/>
                  <a:pt x="8748297" y="5978070"/>
                </a:cubicBezTo>
                <a:cubicBezTo>
                  <a:pt x="8730344" y="5973495"/>
                  <a:pt x="8679808" y="5955894"/>
                  <a:pt x="8662742" y="5950603"/>
                </a:cubicBezTo>
                <a:lnTo>
                  <a:pt x="8645902" y="5946326"/>
                </a:lnTo>
                <a:lnTo>
                  <a:pt x="8638176" y="5938358"/>
                </a:lnTo>
                <a:cubicBezTo>
                  <a:pt x="8625897" y="5932642"/>
                  <a:pt x="8594811" y="5922073"/>
                  <a:pt x="8572224" y="5912032"/>
                </a:cubicBezTo>
                <a:cubicBezTo>
                  <a:pt x="8553809" y="5897782"/>
                  <a:pt x="8529845" y="5886100"/>
                  <a:pt x="8502655" y="5878114"/>
                </a:cubicBezTo>
                <a:cubicBezTo>
                  <a:pt x="8496990" y="5883034"/>
                  <a:pt x="8489611" y="5872566"/>
                  <a:pt x="8485159" y="5869819"/>
                </a:cubicBezTo>
                <a:cubicBezTo>
                  <a:pt x="8483457" y="5873482"/>
                  <a:pt x="8471232" y="5872664"/>
                  <a:pt x="8468539" y="5868711"/>
                </a:cubicBezTo>
                <a:cubicBezTo>
                  <a:pt x="8389167" y="5836352"/>
                  <a:pt x="8421742" y="5881497"/>
                  <a:pt x="8379810" y="5849376"/>
                </a:cubicBezTo>
                <a:cubicBezTo>
                  <a:pt x="8371729" y="5846373"/>
                  <a:pt x="8364483" y="5846766"/>
                  <a:pt x="8357758" y="5848601"/>
                </a:cubicBezTo>
                <a:lnTo>
                  <a:pt x="8315264" y="5836192"/>
                </a:lnTo>
                <a:cubicBezTo>
                  <a:pt x="8299077" y="5829531"/>
                  <a:pt x="8281671" y="5824011"/>
                  <a:pt x="8263455" y="5819793"/>
                </a:cubicBezTo>
                <a:cubicBezTo>
                  <a:pt x="8257386" y="5826849"/>
                  <a:pt x="8245582" y="5813448"/>
                  <a:pt x="8239287" y="5810141"/>
                </a:cubicBezTo>
                <a:cubicBezTo>
                  <a:pt x="8237965" y="5815186"/>
                  <a:pt x="8222226" y="5815108"/>
                  <a:pt x="8217888" y="5810039"/>
                </a:cubicBezTo>
                <a:cubicBezTo>
                  <a:pt x="8109447" y="5773303"/>
                  <a:pt x="8161302" y="5831037"/>
                  <a:pt x="8100547" y="5791517"/>
                </a:cubicBezTo>
                <a:cubicBezTo>
                  <a:pt x="8089574" y="5788167"/>
                  <a:pt x="8080448" y="5789295"/>
                  <a:pt x="8072316" y="5792309"/>
                </a:cubicBezTo>
                <a:lnTo>
                  <a:pt x="8056967" y="5800648"/>
                </a:lnTo>
                <a:lnTo>
                  <a:pt x="8047885" y="5795270"/>
                </a:lnTo>
                <a:cubicBezTo>
                  <a:pt x="8010204" y="5788738"/>
                  <a:pt x="7996426" y="5797608"/>
                  <a:pt x="7977128" y="5783189"/>
                </a:cubicBezTo>
                <a:cubicBezTo>
                  <a:pt x="7943466" y="5775577"/>
                  <a:pt x="7904823" y="5770953"/>
                  <a:pt x="7874392" y="5763715"/>
                </a:cubicBezTo>
                <a:cubicBezTo>
                  <a:pt x="7860337" y="5743777"/>
                  <a:pt x="7817541" y="5748989"/>
                  <a:pt x="7794543" y="5739759"/>
                </a:cubicBezTo>
                <a:cubicBezTo>
                  <a:pt x="7784688" y="5731467"/>
                  <a:pt x="7776709" y="5729004"/>
                  <a:pt x="7763762" y="5734031"/>
                </a:cubicBezTo>
                <a:cubicBezTo>
                  <a:pt x="7718781" y="5694154"/>
                  <a:pt x="7732231" y="5727368"/>
                  <a:pt x="7685889" y="5707234"/>
                </a:cubicBezTo>
                <a:cubicBezTo>
                  <a:pt x="7646521" y="5687607"/>
                  <a:pt x="7600389" y="5671470"/>
                  <a:pt x="7566744" y="5634586"/>
                </a:cubicBezTo>
                <a:cubicBezTo>
                  <a:pt x="7561306" y="5624813"/>
                  <a:pt x="7543589" y="5618525"/>
                  <a:pt x="7527170" y="5620542"/>
                </a:cubicBezTo>
                <a:cubicBezTo>
                  <a:pt x="7524343" y="5620889"/>
                  <a:pt x="7521664" y="5621475"/>
                  <a:pt x="7519214" y="5622280"/>
                </a:cubicBezTo>
                <a:cubicBezTo>
                  <a:pt x="7500062" y="5596964"/>
                  <a:pt x="7480476" y="5604337"/>
                  <a:pt x="7473157" y="5588143"/>
                </a:cubicBezTo>
                <a:cubicBezTo>
                  <a:pt x="7433415" y="5574859"/>
                  <a:pt x="7395118" y="5582388"/>
                  <a:pt x="7388000" y="5568063"/>
                </a:cubicBezTo>
                <a:cubicBezTo>
                  <a:pt x="7366403" y="5564920"/>
                  <a:pt x="7332262" y="5573848"/>
                  <a:pt x="7320876" y="5557698"/>
                </a:cubicBezTo>
                <a:cubicBezTo>
                  <a:pt x="7314891" y="5568111"/>
                  <a:pt x="7299319" y="5544964"/>
                  <a:pt x="7284480" y="5549820"/>
                </a:cubicBezTo>
                <a:cubicBezTo>
                  <a:pt x="7273570" y="5554430"/>
                  <a:pt x="7266301" y="5548483"/>
                  <a:pt x="7256619" y="5546379"/>
                </a:cubicBezTo>
                <a:cubicBezTo>
                  <a:pt x="7242503" y="5549088"/>
                  <a:pt x="7202543" y="5533379"/>
                  <a:pt x="7193112" y="5525289"/>
                </a:cubicBezTo>
                <a:cubicBezTo>
                  <a:pt x="7172259" y="5499151"/>
                  <a:pt x="7108617" y="5505485"/>
                  <a:pt x="7090943" y="5485177"/>
                </a:cubicBezTo>
                <a:cubicBezTo>
                  <a:pt x="7083637" y="5481419"/>
                  <a:pt x="7076140" y="5479148"/>
                  <a:pt x="7068566" y="5477809"/>
                </a:cubicBezTo>
                <a:lnTo>
                  <a:pt x="7023035" y="5476595"/>
                </a:lnTo>
                <a:lnTo>
                  <a:pt x="7001197" y="5476163"/>
                </a:lnTo>
                <a:cubicBezTo>
                  <a:pt x="7016126" y="5454256"/>
                  <a:pt x="6943549" y="5466815"/>
                  <a:pt x="6967472" y="5451057"/>
                </a:cubicBezTo>
                <a:cubicBezTo>
                  <a:pt x="6931240" y="5443544"/>
                  <a:pt x="6920843" y="5429649"/>
                  <a:pt x="6883334" y="5418880"/>
                </a:cubicBezTo>
                <a:lnTo>
                  <a:pt x="6742417" y="5386446"/>
                </a:lnTo>
                <a:cubicBezTo>
                  <a:pt x="6690532" y="5366095"/>
                  <a:pt x="6665174" y="5364632"/>
                  <a:pt x="6618315" y="5353085"/>
                </a:cubicBezTo>
                <a:cubicBezTo>
                  <a:pt x="6581698" y="5304210"/>
                  <a:pt x="6547395" y="5315779"/>
                  <a:pt x="6521050" y="5283194"/>
                </a:cubicBezTo>
                <a:cubicBezTo>
                  <a:pt x="6469114" y="5268862"/>
                  <a:pt x="6472597" y="5253957"/>
                  <a:pt x="6414460" y="5253832"/>
                </a:cubicBezTo>
                <a:lnTo>
                  <a:pt x="6362535" y="5220502"/>
                </a:lnTo>
                <a:cubicBezTo>
                  <a:pt x="6350866" y="5213881"/>
                  <a:pt x="6347641" y="5215777"/>
                  <a:pt x="6344443" y="5214103"/>
                </a:cubicBezTo>
                <a:lnTo>
                  <a:pt x="6343344" y="5210454"/>
                </a:lnTo>
                <a:lnTo>
                  <a:pt x="6333344" y="5205307"/>
                </a:lnTo>
                <a:lnTo>
                  <a:pt x="6315602" y="5193288"/>
                </a:lnTo>
                <a:lnTo>
                  <a:pt x="6310442" y="5192802"/>
                </a:lnTo>
                <a:lnTo>
                  <a:pt x="6280815" y="5177420"/>
                </a:lnTo>
                <a:lnTo>
                  <a:pt x="6279533" y="5178045"/>
                </a:lnTo>
                <a:cubicBezTo>
                  <a:pt x="6275980" y="5179097"/>
                  <a:pt x="6272084" y="5179212"/>
                  <a:pt x="6267362" y="5177370"/>
                </a:cubicBezTo>
                <a:cubicBezTo>
                  <a:pt x="6261796" y="5192470"/>
                  <a:pt x="6259530" y="5180933"/>
                  <a:pt x="6246095" y="5174167"/>
                </a:cubicBezTo>
                <a:lnTo>
                  <a:pt x="6155252" y="5161201"/>
                </a:lnTo>
                <a:lnTo>
                  <a:pt x="6148525" y="5158442"/>
                </a:lnTo>
                <a:lnTo>
                  <a:pt x="6148187" y="5158573"/>
                </a:lnTo>
                <a:cubicBezTo>
                  <a:pt x="6146292" y="5158370"/>
                  <a:pt x="6143916" y="5157611"/>
                  <a:pt x="6140686" y="5156032"/>
                </a:cubicBezTo>
                <a:lnTo>
                  <a:pt x="6136260" y="5153413"/>
                </a:lnTo>
                <a:lnTo>
                  <a:pt x="6123208" y="5148061"/>
                </a:lnTo>
                <a:lnTo>
                  <a:pt x="6117367" y="5147451"/>
                </a:lnTo>
                <a:lnTo>
                  <a:pt x="5957305" y="5146062"/>
                </a:lnTo>
                <a:cubicBezTo>
                  <a:pt x="5920540" y="5140405"/>
                  <a:pt x="5887096" y="5142015"/>
                  <a:pt x="5857259" y="5132052"/>
                </a:cubicBezTo>
                <a:cubicBezTo>
                  <a:pt x="5843335" y="5135303"/>
                  <a:pt x="5830921" y="5135493"/>
                  <a:pt x="5821375" y="5125606"/>
                </a:cubicBezTo>
                <a:cubicBezTo>
                  <a:pt x="5786501" y="5122615"/>
                  <a:pt x="5775399" y="5132648"/>
                  <a:pt x="5755916" y="5120171"/>
                </a:cubicBezTo>
                <a:cubicBezTo>
                  <a:pt x="5732132" y="5135438"/>
                  <a:pt x="5732735" y="5128211"/>
                  <a:pt x="5725007" y="5121437"/>
                </a:cubicBezTo>
                <a:lnTo>
                  <a:pt x="5723810" y="5120848"/>
                </a:lnTo>
                <a:lnTo>
                  <a:pt x="5720531" y="5123048"/>
                </a:lnTo>
                <a:lnTo>
                  <a:pt x="5714794" y="5123371"/>
                </a:lnTo>
                <a:lnTo>
                  <a:pt x="5700141" y="5120131"/>
                </a:lnTo>
                <a:lnTo>
                  <a:pt x="5694799" y="5118234"/>
                </a:lnTo>
                <a:cubicBezTo>
                  <a:pt x="5691058" y="5117179"/>
                  <a:pt x="5688491" y="5116804"/>
                  <a:pt x="5686627" y="5116903"/>
                </a:cubicBezTo>
                <a:lnTo>
                  <a:pt x="5686371" y="5117086"/>
                </a:lnTo>
                <a:lnTo>
                  <a:pt x="5678818" y="5115416"/>
                </a:lnTo>
                <a:cubicBezTo>
                  <a:pt x="5666199" y="5112102"/>
                  <a:pt x="5654035" y="5108410"/>
                  <a:pt x="5642547" y="5104511"/>
                </a:cubicBezTo>
                <a:cubicBezTo>
                  <a:pt x="5629444" y="5114945"/>
                  <a:pt x="5588783" y="5093343"/>
                  <a:pt x="5587979" y="5116963"/>
                </a:cubicBezTo>
                <a:cubicBezTo>
                  <a:pt x="5572317" y="5112380"/>
                  <a:pt x="5564904" y="5101292"/>
                  <a:pt x="5566635" y="5117158"/>
                </a:cubicBezTo>
                <a:cubicBezTo>
                  <a:pt x="5561375" y="5116079"/>
                  <a:pt x="5557787" y="5116811"/>
                  <a:pt x="5554952" y="5118417"/>
                </a:cubicBezTo>
                <a:lnTo>
                  <a:pt x="5554039" y="5119241"/>
                </a:lnTo>
                <a:lnTo>
                  <a:pt x="5514253" y="5109018"/>
                </a:lnTo>
                <a:lnTo>
                  <a:pt x="5492156" y="5099904"/>
                </a:lnTo>
                <a:lnTo>
                  <a:pt x="5480446" y="5096385"/>
                </a:lnTo>
                <a:lnTo>
                  <a:pt x="5477744" y="5092939"/>
                </a:lnTo>
                <a:cubicBezTo>
                  <a:pt x="5474490" y="5090581"/>
                  <a:pt x="5469391" y="5088951"/>
                  <a:pt x="5460150" y="5088988"/>
                </a:cubicBezTo>
                <a:lnTo>
                  <a:pt x="5457901" y="5089459"/>
                </a:lnTo>
                <a:lnTo>
                  <a:pt x="5444243" y="5082761"/>
                </a:lnTo>
                <a:cubicBezTo>
                  <a:pt x="5439993" y="5080007"/>
                  <a:pt x="5436418" y="5076805"/>
                  <a:pt x="5433825" y="5072992"/>
                </a:cubicBezTo>
                <a:cubicBezTo>
                  <a:pt x="5379442" y="5082090"/>
                  <a:pt x="5336110" y="5058382"/>
                  <a:pt x="5280996" y="5052402"/>
                </a:cubicBezTo>
                <a:cubicBezTo>
                  <a:pt x="5250806" y="5043777"/>
                  <a:pt x="5168599" y="5048109"/>
                  <a:pt x="5161582" y="5019668"/>
                </a:cubicBezTo>
                <a:cubicBezTo>
                  <a:pt x="5121870" y="5011383"/>
                  <a:pt x="5095637" y="5009222"/>
                  <a:pt x="5042717" y="5002692"/>
                </a:cubicBezTo>
                <a:cubicBezTo>
                  <a:pt x="4991136" y="4972487"/>
                  <a:pt x="4902282" y="4979360"/>
                  <a:pt x="4840514" y="4959306"/>
                </a:cubicBezTo>
                <a:cubicBezTo>
                  <a:pt x="4799904" y="4976415"/>
                  <a:pt x="4824087" y="4958371"/>
                  <a:pt x="4786778" y="4956661"/>
                </a:cubicBezTo>
                <a:cubicBezTo>
                  <a:pt x="4801901" y="4937231"/>
                  <a:pt x="4739845" y="4961208"/>
                  <a:pt x="4743741" y="4937104"/>
                </a:cubicBezTo>
                <a:cubicBezTo>
                  <a:pt x="4736829" y="4937557"/>
                  <a:pt x="4730010" y="4938753"/>
                  <a:pt x="4723136" y="4940138"/>
                </a:cubicBezTo>
                <a:lnTo>
                  <a:pt x="4719535" y="4940850"/>
                </a:lnTo>
                <a:lnTo>
                  <a:pt x="4706143" y="4939586"/>
                </a:lnTo>
                <a:lnTo>
                  <a:pt x="4701098" y="4944372"/>
                </a:lnTo>
                <a:lnTo>
                  <a:pt x="4680034" y="4946157"/>
                </a:lnTo>
                <a:cubicBezTo>
                  <a:pt x="4672339" y="4946029"/>
                  <a:pt x="4664292" y="4944964"/>
                  <a:pt x="4655740" y="4942396"/>
                </a:cubicBezTo>
                <a:cubicBezTo>
                  <a:pt x="4636359" y="4929384"/>
                  <a:pt x="4599700" y="4935346"/>
                  <a:pt x="4569298" y="4929596"/>
                </a:cubicBezTo>
                <a:lnTo>
                  <a:pt x="4555977" y="4924356"/>
                </a:lnTo>
                <a:lnTo>
                  <a:pt x="4508949" y="4921648"/>
                </a:lnTo>
                <a:cubicBezTo>
                  <a:pt x="4495668" y="4920437"/>
                  <a:pt x="4482007" y="4918694"/>
                  <a:pt x="4467838" y="4915993"/>
                </a:cubicBezTo>
                <a:lnTo>
                  <a:pt x="4441948" y="4909300"/>
                </a:lnTo>
                <a:lnTo>
                  <a:pt x="4394719" y="4901820"/>
                </a:lnTo>
                <a:lnTo>
                  <a:pt x="4356810" y="4905146"/>
                </a:lnTo>
                <a:lnTo>
                  <a:pt x="4222144" y="4909117"/>
                </a:lnTo>
                <a:cubicBezTo>
                  <a:pt x="4202488" y="4913903"/>
                  <a:pt x="4184742" y="4933491"/>
                  <a:pt x="4160481" y="4923474"/>
                </a:cubicBezTo>
                <a:cubicBezTo>
                  <a:pt x="4165854" y="4934564"/>
                  <a:pt x="4131661" y="4919946"/>
                  <a:pt x="4124879" y="4929303"/>
                </a:cubicBezTo>
                <a:cubicBezTo>
                  <a:pt x="4120895" y="4937086"/>
                  <a:pt x="4109593" y="4934464"/>
                  <a:pt x="4100114" y="4936007"/>
                </a:cubicBezTo>
                <a:cubicBezTo>
                  <a:pt x="4091835" y="4943256"/>
                  <a:pt x="4045978" y="4943549"/>
                  <a:pt x="4030957" y="4939826"/>
                </a:cubicBezTo>
                <a:cubicBezTo>
                  <a:pt x="3989825" y="4924453"/>
                  <a:pt x="3946860" y="4952050"/>
                  <a:pt x="3913764" y="4940618"/>
                </a:cubicBezTo>
                <a:cubicBezTo>
                  <a:pt x="3904534" y="4939906"/>
                  <a:pt x="3896577" y="4940543"/>
                  <a:pt x="3889457" y="4942017"/>
                </a:cubicBezTo>
                <a:lnTo>
                  <a:pt x="3871115" y="4948115"/>
                </a:lnTo>
                <a:lnTo>
                  <a:pt x="3869086" y="4953796"/>
                </a:lnTo>
                <a:lnTo>
                  <a:pt x="3856124" y="4955351"/>
                </a:lnTo>
                <a:lnTo>
                  <a:pt x="3835967" y="4964002"/>
                </a:lnTo>
                <a:cubicBezTo>
                  <a:pt x="3826465" y="4939857"/>
                  <a:pt x="3782586" y="4975947"/>
                  <a:pt x="3785910" y="4953998"/>
                </a:cubicBezTo>
                <a:cubicBezTo>
                  <a:pt x="3750785" y="4960085"/>
                  <a:pt x="3699033" y="4941571"/>
                  <a:pt x="3671085" y="4966563"/>
                </a:cubicBezTo>
                <a:cubicBezTo>
                  <a:pt x="3621255" y="4971431"/>
                  <a:pt x="3562637" y="4982991"/>
                  <a:pt x="3486928" y="4983204"/>
                </a:cubicBezTo>
                <a:cubicBezTo>
                  <a:pt x="3446030" y="4983424"/>
                  <a:pt x="3343460" y="4965124"/>
                  <a:pt x="3280956" y="4963864"/>
                </a:cubicBezTo>
                <a:cubicBezTo>
                  <a:pt x="3227193" y="4969510"/>
                  <a:pt x="3256481" y="4962609"/>
                  <a:pt x="3211563" y="4982704"/>
                </a:cubicBezTo>
                <a:cubicBezTo>
                  <a:pt x="3207119" y="4979549"/>
                  <a:pt x="3170070" y="4977192"/>
                  <a:pt x="3164681" y="4975408"/>
                </a:cubicBezTo>
                <a:lnTo>
                  <a:pt x="3127171" y="4968229"/>
                </a:lnTo>
                <a:lnTo>
                  <a:pt x="3096889" y="4965619"/>
                </a:lnTo>
                <a:cubicBezTo>
                  <a:pt x="3088441" y="4967572"/>
                  <a:pt x="3082883" y="4967054"/>
                  <a:pt x="3078620" y="4965444"/>
                </a:cubicBezTo>
                <a:lnTo>
                  <a:pt x="3074275" y="4962670"/>
                </a:lnTo>
                <a:lnTo>
                  <a:pt x="3036436" y="4957455"/>
                </a:lnTo>
                <a:lnTo>
                  <a:pt x="3031995" y="4958829"/>
                </a:lnTo>
                <a:lnTo>
                  <a:pt x="2994028" y="4956800"/>
                </a:lnTo>
                <a:cubicBezTo>
                  <a:pt x="2992299" y="4958944"/>
                  <a:pt x="2989407" y="4960397"/>
                  <a:pt x="2984001" y="4960444"/>
                </a:cubicBezTo>
                <a:cubicBezTo>
                  <a:pt x="2994191" y="4975446"/>
                  <a:pt x="2981386" y="4966249"/>
                  <a:pt x="2964542" y="4965062"/>
                </a:cubicBezTo>
                <a:cubicBezTo>
                  <a:pt x="2976613" y="4988096"/>
                  <a:pt x="2927627" y="4975618"/>
                  <a:pt x="2921274" y="4988440"/>
                </a:cubicBezTo>
                <a:cubicBezTo>
                  <a:pt x="2908629" y="4987050"/>
                  <a:pt x="2895476" y="4985998"/>
                  <a:pt x="2882111" y="4985411"/>
                </a:cubicBezTo>
                <a:lnTo>
                  <a:pt x="2874282" y="4985361"/>
                </a:lnTo>
                <a:cubicBezTo>
                  <a:pt x="2874237" y="4985437"/>
                  <a:pt x="2874193" y="4985514"/>
                  <a:pt x="2874147" y="4985591"/>
                </a:cubicBezTo>
                <a:cubicBezTo>
                  <a:pt x="2872492" y="4986074"/>
                  <a:pt x="2869935" y="4986243"/>
                  <a:pt x="2865932" y="4985999"/>
                </a:cubicBezTo>
                <a:lnTo>
                  <a:pt x="2860008" y="4985269"/>
                </a:lnTo>
                <a:lnTo>
                  <a:pt x="2844819" y="4985172"/>
                </a:lnTo>
                <a:lnTo>
                  <a:pt x="2839735" y="4986676"/>
                </a:lnTo>
                <a:lnTo>
                  <a:pt x="2837922" y="4989488"/>
                </a:lnTo>
                <a:lnTo>
                  <a:pt x="2836507" y="4989165"/>
                </a:lnTo>
                <a:cubicBezTo>
                  <a:pt x="2825749" y="4984209"/>
                  <a:pt x="2822382" y="4977089"/>
                  <a:pt x="2808859" y="4996804"/>
                </a:cubicBezTo>
                <a:cubicBezTo>
                  <a:pt x="2784233" y="4988767"/>
                  <a:pt x="2779499" y="5000786"/>
                  <a:pt x="2745907" y="5005126"/>
                </a:cubicBezTo>
                <a:cubicBezTo>
                  <a:pt x="2731796" y="4997536"/>
                  <a:pt x="2720518" y="5000295"/>
                  <a:pt x="2709519" y="5006333"/>
                </a:cubicBezTo>
                <a:cubicBezTo>
                  <a:pt x="2676766" y="5002878"/>
                  <a:pt x="2646981" y="5011377"/>
                  <a:pt x="2610212" y="5013529"/>
                </a:cubicBezTo>
                <a:cubicBezTo>
                  <a:pt x="2570359" y="5003730"/>
                  <a:pt x="2550109" y="5021491"/>
                  <a:pt x="2510814" y="5023713"/>
                </a:cubicBezTo>
                <a:cubicBezTo>
                  <a:pt x="2476639" y="5006722"/>
                  <a:pt x="2482834" y="5038639"/>
                  <a:pt x="2462736" y="5045398"/>
                </a:cubicBezTo>
                <a:lnTo>
                  <a:pt x="2457050" y="5046022"/>
                </a:lnTo>
                <a:lnTo>
                  <a:pt x="2442184" y="5043549"/>
                </a:lnTo>
                <a:lnTo>
                  <a:pt x="2436703" y="5041929"/>
                </a:lnTo>
                <a:cubicBezTo>
                  <a:pt x="2432888" y="5041072"/>
                  <a:pt x="2430299" y="5040830"/>
                  <a:pt x="2428451" y="5041027"/>
                </a:cubicBezTo>
                <a:lnTo>
                  <a:pt x="2420551" y="5039949"/>
                </a:lnTo>
                <a:cubicBezTo>
                  <a:pt x="2407700" y="5037296"/>
                  <a:pt x="2395274" y="5034239"/>
                  <a:pt x="2383501" y="5030941"/>
                </a:cubicBezTo>
                <a:cubicBezTo>
                  <a:pt x="2362992" y="5032521"/>
                  <a:pt x="2317884" y="5047662"/>
                  <a:pt x="2297493" y="5049431"/>
                </a:cubicBezTo>
                <a:lnTo>
                  <a:pt x="2261156" y="5041558"/>
                </a:lnTo>
                <a:lnTo>
                  <a:pt x="2200581" y="5024964"/>
                </a:lnTo>
                <a:lnTo>
                  <a:pt x="2198380" y="5025550"/>
                </a:lnTo>
                <a:lnTo>
                  <a:pt x="2116066" y="5019568"/>
                </a:lnTo>
                <a:cubicBezTo>
                  <a:pt x="2111600" y="5017036"/>
                  <a:pt x="2059664" y="5006071"/>
                  <a:pt x="2056754" y="5002394"/>
                </a:cubicBezTo>
                <a:cubicBezTo>
                  <a:pt x="2003393" y="5014336"/>
                  <a:pt x="1998298" y="5008800"/>
                  <a:pt x="1942916" y="5005703"/>
                </a:cubicBezTo>
                <a:cubicBezTo>
                  <a:pt x="1882138" y="4994708"/>
                  <a:pt x="1836966" y="4976630"/>
                  <a:pt x="1796717" y="4970423"/>
                </a:cubicBezTo>
                <a:cubicBezTo>
                  <a:pt x="1724075" y="4959337"/>
                  <a:pt x="1636218" y="4936339"/>
                  <a:pt x="1583222" y="4931235"/>
                </a:cubicBezTo>
                <a:cubicBezTo>
                  <a:pt x="1544265" y="4950469"/>
                  <a:pt x="1556109" y="4927628"/>
                  <a:pt x="1518821" y="4927872"/>
                </a:cubicBezTo>
                <a:cubicBezTo>
                  <a:pt x="1497291" y="4925112"/>
                  <a:pt x="1483221" y="4916728"/>
                  <a:pt x="1471837" y="4914678"/>
                </a:cubicBezTo>
                <a:lnTo>
                  <a:pt x="1450515" y="4915578"/>
                </a:lnTo>
                <a:lnTo>
                  <a:pt x="1437078" y="4915016"/>
                </a:lnTo>
                <a:lnTo>
                  <a:pt x="1432462" y="4920065"/>
                </a:lnTo>
                <a:lnTo>
                  <a:pt x="1411645" y="4922952"/>
                </a:lnTo>
                <a:cubicBezTo>
                  <a:pt x="1384856" y="4920079"/>
                  <a:pt x="1306656" y="4907389"/>
                  <a:pt x="1271729" y="4902828"/>
                </a:cubicBezTo>
                <a:cubicBezTo>
                  <a:pt x="1258697" y="4896954"/>
                  <a:pt x="1213546" y="4890036"/>
                  <a:pt x="1202076" y="4895589"/>
                </a:cubicBezTo>
                <a:cubicBezTo>
                  <a:pt x="1192059" y="4895561"/>
                  <a:pt x="1182171" y="4891311"/>
                  <a:pt x="1174670" y="4898040"/>
                </a:cubicBezTo>
                <a:cubicBezTo>
                  <a:pt x="1163701" y="4905820"/>
                  <a:pt x="1136874" y="4886643"/>
                  <a:pt x="1137035" y="4897965"/>
                </a:cubicBezTo>
                <a:cubicBezTo>
                  <a:pt x="1117838" y="4884693"/>
                  <a:pt x="1091386" y="4900421"/>
                  <a:pt x="1069882" y="4901859"/>
                </a:cubicBezTo>
                <a:cubicBezTo>
                  <a:pt x="1055589" y="4889467"/>
                  <a:pt x="1024570" y="4904705"/>
                  <a:pt x="980935" y="4900090"/>
                </a:cubicBezTo>
                <a:cubicBezTo>
                  <a:pt x="947614" y="4895538"/>
                  <a:pt x="913224" y="4886405"/>
                  <a:pt x="869960" y="4874547"/>
                </a:cubicBezTo>
                <a:cubicBezTo>
                  <a:pt x="819114" y="4845820"/>
                  <a:pt x="768074" y="4839770"/>
                  <a:pt x="721345" y="4828937"/>
                </a:cubicBezTo>
                <a:cubicBezTo>
                  <a:pt x="667944" y="4819060"/>
                  <a:pt x="698286" y="4848426"/>
                  <a:pt x="635428" y="4819153"/>
                </a:cubicBezTo>
                <a:cubicBezTo>
                  <a:pt x="626286" y="4826707"/>
                  <a:pt x="617638" y="4825980"/>
                  <a:pt x="604106" y="4819994"/>
                </a:cubicBezTo>
                <a:cubicBezTo>
                  <a:pt x="583276" y="4822237"/>
                  <a:pt x="539859" y="4835097"/>
                  <a:pt x="510451" y="4832608"/>
                </a:cubicBezTo>
                <a:cubicBezTo>
                  <a:pt x="489781" y="4829929"/>
                  <a:pt x="443867" y="4807857"/>
                  <a:pt x="427656" y="4805062"/>
                </a:cubicBezTo>
                <a:cubicBezTo>
                  <a:pt x="424088" y="4806479"/>
                  <a:pt x="419580" y="4809736"/>
                  <a:pt x="413184" y="4815837"/>
                </a:cubicBezTo>
                <a:cubicBezTo>
                  <a:pt x="387673" y="4805882"/>
                  <a:pt x="379855" y="4817328"/>
                  <a:pt x="341772" y="4818825"/>
                </a:cubicBezTo>
                <a:cubicBezTo>
                  <a:pt x="327795" y="4810179"/>
                  <a:pt x="314729" y="4811964"/>
                  <a:pt x="301266" y="4817000"/>
                </a:cubicBezTo>
                <a:cubicBezTo>
                  <a:pt x="265781" y="4810886"/>
                  <a:pt x="231017" y="4816794"/>
                  <a:pt x="189886" y="4815871"/>
                </a:cubicBezTo>
                <a:cubicBezTo>
                  <a:pt x="147910" y="4802917"/>
                  <a:pt x="121702" y="4818738"/>
                  <a:pt x="77762" y="4817675"/>
                </a:cubicBezTo>
                <a:cubicBezTo>
                  <a:pt x="38733" y="4795315"/>
                  <a:pt x="44308" y="4840244"/>
                  <a:pt x="8164" y="4835320"/>
                </a:cubicBezTo>
                <a:lnTo>
                  <a:pt x="0" y="4832771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9863" y="5234320"/>
            <a:ext cx="5198489" cy="752217"/>
          </a:xfrm>
        </p:spPr>
        <p:txBody>
          <a:bodyPr anchor="b">
            <a:normAutofit/>
          </a:bodyPr>
          <a:lstStyle/>
          <a:p>
            <a:pPr algn="l"/>
            <a:r>
              <a:rPr lang="pt-BR" sz="3100" dirty="0">
                <a:solidFill>
                  <a:schemeClr val="tx1">
                    <a:lumMod val="85000"/>
                    <a:lumOff val="15000"/>
                  </a:schemeClr>
                </a:solidFill>
                <a:latin typeface="Algerian"/>
              </a:rPr>
              <a:t>Projeto A3: Nutri Fácil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864" y="6059086"/>
            <a:ext cx="5198489" cy="3497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gerian"/>
              </a:rPr>
              <a:t>Plataforma de Nutrição e Bem-Estar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mida em uma mesa">
            <a:extLst>
              <a:ext uri="{FF2B5EF4-FFF2-40B4-BE49-F238E27FC236}">
                <a16:creationId xmlns:a16="http://schemas.microsoft.com/office/drawing/2014/main" id="{70AB9F69-3806-5627-360E-3CF8C9E4D8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925" r="77" b="-1"/>
          <a:stretch>
            <a:fillRect/>
          </a:stretch>
        </p:blipFill>
        <p:spPr>
          <a:xfrm>
            <a:off x="3082595" y="10"/>
            <a:ext cx="6061405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9285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1665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3B2C7-073B-3C73-5FF6-BA7F21285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600" b="1" i="1" dirty="0">
                <a:latin typeface="Times New Roman"/>
                <a:cs typeface="Times New Roman"/>
              </a:rPr>
              <a:t>OBRIGADO!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5891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71" y="-1"/>
            <a:ext cx="9144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394216-EDD5-006B-6C2F-3430F9142C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2776" y="609600"/>
            <a:ext cx="2696758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400" b="1" i="1" err="1">
                <a:latin typeface="Times New Roman"/>
                <a:cs typeface="Times New Roman"/>
              </a:rPr>
              <a:t>Desenvolvido</a:t>
            </a:r>
            <a:r>
              <a:rPr lang="en-US" sz="3400" b="1" i="1" dirty="0">
                <a:latin typeface="Times New Roman"/>
                <a:cs typeface="Times New Roman"/>
              </a:rPr>
              <a:t> </a:t>
            </a:r>
            <a:r>
              <a:rPr lang="en-US" sz="3400" b="1" i="1" err="1">
                <a:latin typeface="Times New Roman"/>
                <a:cs typeface="Times New Roman"/>
              </a:rPr>
              <a:t>por</a:t>
            </a:r>
            <a:r>
              <a:rPr lang="en-US" sz="3400" b="1" i="1" dirty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CC3C94-45B2-A3D5-C299-84A1BAA760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2775" y="2194102"/>
            <a:ext cx="2369056" cy="390858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</a:rPr>
              <a:t>Israel Silva Fonseca - 4231922100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</a:rPr>
              <a:t>Marcio Henrique Palhares De Lima - 422141544 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Henrique Vieira Martins – 42115818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</a:rPr>
              <a:t>Breno Vinícius Oliveira Sousa - 42123877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>
              <a:solidFill>
                <a:schemeClr val="tx1"/>
              </a:solidFill>
            </a:endParaRP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>
              <a:solidFill>
                <a:schemeClr val="tx1"/>
              </a:solidFill>
            </a:endParaRP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>
              <a:solidFill>
                <a:schemeClr val="tx1"/>
              </a:solidFill>
            </a:endParaRPr>
          </a:p>
        </p:txBody>
      </p:sp>
      <p:pic>
        <p:nvPicPr>
          <p:cNvPr id="4" name="Imagem 3" descr="Frutas e verduras&#10;&#10;O conteúdo gerado por IA pode estar incorreto.">
            <a:extLst>
              <a:ext uri="{FF2B5EF4-FFF2-40B4-BE49-F238E27FC236}">
                <a16:creationId xmlns:a16="http://schemas.microsoft.com/office/drawing/2014/main" id="{FA5DA18C-132D-21DB-9A52-70CE292437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666" r="10851" b="-1"/>
          <a:stretch>
            <a:fillRect/>
          </a:stretch>
        </p:blipFill>
        <p:spPr>
          <a:xfrm>
            <a:off x="3711141" y="1"/>
            <a:ext cx="5432859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31259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351564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556" y="1096869"/>
            <a:ext cx="2712684" cy="6139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800" b="1" i="1" kern="1200" err="1">
                <a:latin typeface="Times New Roman"/>
                <a:cs typeface="Times New Roman"/>
              </a:rPr>
              <a:t>Introdução</a:t>
            </a:r>
            <a:endParaRPr lang="en-US" sz="3800" b="1" i="1" kern="1200">
              <a:latin typeface="Times New Roman"/>
              <a:cs typeface="Times New Roman"/>
            </a:endParaRPr>
          </a:p>
        </p:txBody>
      </p:sp>
      <p:pic>
        <p:nvPicPr>
          <p:cNvPr id="4" name="Picture 3" descr="photo-1546069901-ba9599a7e63c.jpe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7553" r="17237"/>
          <a:stretch>
            <a:fillRect/>
          </a:stretch>
        </p:blipFill>
        <p:spPr>
          <a:xfrm>
            <a:off x="4713674" y="578738"/>
            <a:ext cx="3697765" cy="56705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2333297"/>
            <a:ext cx="3464715" cy="3843666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/>
                <a:cs typeface="Times New Roman"/>
              </a:rPr>
              <a:t>O </a:t>
            </a:r>
            <a:r>
              <a:rPr lang="en-US" sz="1800" err="1">
                <a:latin typeface="Times New Roman"/>
                <a:cs typeface="Times New Roman"/>
              </a:rPr>
              <a:t>projeto</a:t>
            </a:r>
            <a:r>
              <a:rPr lang="en-US" sz="1800" dirty="0">
                <a:latin typeface="Times New Roman"/>
                <a:cs typeface="Times New Roman"/>
              </a:rPr>
              <a:t> Nutri </a:t>
            </a:r>
            <a:r>
              <a:rPr lang="en-US" sz="1800" err="1">
                <a:latin typeface="Times New Roman"/>
                <a:cs typeface="Times New Roman"/>
              </a:rPr>
              <a:t>Fácil</a:t>
            </a:r>
            <a:r>
              <a:rPr lang="en-US" sz="1800" dirty="0">
                <a:latin typeface="Times New Roman"/>
                <a:cs typeface="Times New Roman"/>
              </a:rPr>
              <a:t> é </a:t>
            </a:r>
            <a:r>
              <a:rPr lang="en-US" sz="1800" err="1">
                <a:latin typeface="Times New Roman"/>
                <a:cs typeface="Times New Roman"/>
              </a:rPr>
              <a:t>uma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plataforma</a:t>
            </a:r>
            <a:r>
              <a:rPr lang="en-US" sz="1800" dirty="0">
                <a:latin typeface="Times New Roman"/>
                <a:cs typeface="Times New Roman"/>
              </a:rPr>
              <a:t> digital </a:t>
            </a:r>
            <a:r>
              <a:rPr lang="en-US" sz="1800" err="1">
                <a:latin typeface="Times New Roman"/>
                <a:cs typeface="Times New Roman"/>
              </a:rPr>
              <a:t>voltada</a:t>
            </a:r>
            <a:r>
              <a:rPr lang="en-US" sz="1800" dirty="0">
                <a:latin typeface="Times New Roman"/>
                <a:cs typeface="Times New Roman"/>
              </a:rPr>
              <a:t> à </a:t>
            </a:r>
            <a:r>
              <a:rPr lang="en-US" sz="1800" err="1">
                <a:latin typeface="Times New Roman"/>
                <a:cs typeface="Times New Roman"/>
              </a:rPr>
              <a:t>nutrição</a:t>
            </a:r>
            <a:r>
              <a:rPr lang="en-US" sz="1800" dirty="0">
                <a:latin typeface="Times New Roman"/>
                <a:cs typeface="Times New Roman"/>
              </a:rPr>
              <a:t> e </a:t>
            </a:r>
            <a:r>
              <a:rPr lang="en-US" sz="1800" err="1">
                <a:latin typeface="Times New Roman"/>
                <a:cs typeface="Times New Roman"/>
              </a:rPr>
              <a:t>promoção</a:t>
            </a:r>
            <a:r>
              <a:rPr lang="en-US" sz="1800" dirty="0">
                <a:latin typeface="Times New Roman"/>
                <a:cs typeface="Times New Roman"/>
              </a:rPr>
              <a:t> de </a:t>
            </a:r>
            <a:r>
              <a:rPr lang="en-US" sz="1800" err="1">
                <a:latin typeface="Times New Roman"/>
                <a:cs typeface="Times New Roman"/>
              </a:rPr>
              <a:t>hábitos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saudáveis</a:t>
            </a:r>
            <a:r>
              <a:rPr lang="en-US" sz="1800" dirty="0">
                <a:latin typeface="Times New Roman"/>
                <a:cs typeface="Times New Roman"/>
              </a:rPr>
              <a:t>. </a:t>
            </a:r>
            <a:endParaRPr lang="pt-BR" sz="1800">
              <a:latin typeface="Times New Roman"/>
              <a:cs typeface="Times New Roman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/>
                <a:cs typeface="Times New Roman"/>
              </a:rPr>
              <a:t>Ela </a:t>
            </a:r>
            <a:r>
              <a:rPr lang="en-US" sz="1800" dirty="0" err="1">
                <a:latin typeface="Times New Roman"/>
                <a:cs typeface="Times New Roman"/>
              </a:rPr>
              <a:t>foi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idealizada</a:t>
            </a:r>
            <a:r>
              <a:rPr lang="en-US" sz="1800" dirty="0">
                <a:latin typeface="Times New Roman"/>
                <a:cs typeface="Times New Roman"/>
              </a:rPr>
              <a:t> para </a:t>
            </a:r>
            <a:r>
              <a:rPr lang="en-US" sz="1800" dirty="0" err="1">
                <a:latin typeface="Times New Roman"/>
                <a:cs typeface="Times New Roman"/>
              </a:rPr>
              <a:t>ajudar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usuários</a:t>
            </a:r>
            <a:r>
              <a:rPr lang="en-US" sz="1800" dirty="0">
                <a:latin typeface="Times New Roman"/>
                <a:cs typeface="Times New Roman"/>
              </a:rPr>
              <a:t> a </a:t>
            </a:r>
            <a:r>
              <a:rPr lang="en-US" sz="1800" dirty="0" err="1">
                <a:latin typeface="Times New Roman"/>
                <a:cs typeface="Times New Roman"/>
              </a:rPr>
              <a:t>atingirem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seus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objetivos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físicos</a:t>
            </a:r>
            <a:r>
              <a:rPr lang="en-US" sz="1800" dirty="0">
                <a:latin typeface="Times New Roman"/>
                <a:cs typeface="Times New Roman"/>
              </a:rPr>
              <a:t> e </a:t>
            </a:r>
            <a:r>
              <a:rPr lang="en-US" sz="1800" dirty="0" err="1">
                <a:latin typeface="Times New Roman"/>
                <a:cs typeface="Times New Roman"/>
              </a:rPr>
              <a:t>manterem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uma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alimentação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equilibrada</a:t>
            </a:r>
            <a:r>
              <a:rPr lang="en-US" sz="1800" dirty="0">
                <a:latin typeface="Times New Roman"/>
                <a:cs typeface="Times New Roman"/>
              </a:rPr>
              <a:t>. 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/>
                <a:cs typeface="Times New Roman"/>
              </a:rPr>
              <a:t>A </a:t>
            </a:r>
            <a:r>
              <a:rPr lang="en-US" sz="1800" err="1">
                <a:latin typeface="Times New Roman"/>
                <a:cs typeface="Times New Roman"/>
              </a:rPr>
              <a:t>proposta</a:t>
            </a:r>
            <a:r>
              <a:rPr lang="en-US" sz="1800" dirty="0">
                <a:latin typeface="Times New Roman"/>
                <a:cs typeface="Times New Roman"/>
              </a:rPr>
              <a:t> é </a:t>
            </a:r>
            <a:r>
              <a:rPr lang="en-US" sz="1800" err="1">
                <a:latin typeface="Times New Roman"/>
                <a:cs typeface="Times New Roman"/>
              </a:rPr>
              <a:t>criar</a:t>
            </a:r>
            <a:r>
              <a:rPr lang="en-US" sz="1800" dirty="0">
                <a:latin typeface="Times New Roman"/>
                <a:cs typeface="Times New Roman"/>
              </a:rPr>
              <a:t> um </a:t>
            </a:r>
            <a:r>
              <a:rPr lang="en-US" sz="1800" err="1">
                <a:latin typeface="Times New Roman"/>
                <a:cs typeface="Times New Roman"/>
              </a:rPr>
              <a:t>ambiente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acessível</a:t>
            </a:r>
            <a:r>
              <a:rPr lang="en-US" sz="1800" dirty="0">
                <a:latin typeface="Times New Roman"/>
                <a:cs typeface="Times New Roman"/>
              </a:rPr>
              <a:t>, </a:t>
            </a:r>
            <a:r>
              <a:rPr lang="en-US" sz="1800" err="1">
                <a:latin typeface="Times New Roman"/>
                <a:cs typeface="Times New Roman"/>
              </a:rPr>
              <a:t>prático</a:t>
            </a:r>
            <a:r>
              <a:rPr lang="en-US" sz="1800" dirty="0">
                <a:latin typeface="Times New Roman"/>
                <a:cs typeface="Times New Roman"/>
              </a:rPr>
              <a:t> e </a:t>
            </a:r>
            <a:r>
              <a:rPr lang="en-US" sz="1800" err="1">
                <a:latin typeface="Times New Roman"/>
                <a:cs typeface="Times New Roman"/>
              </a:rPr>
              <a:t>confiável</a:t>
            </a:r>
            <a:r>
              <a:rPr lang="en-US" sz="1800" dirty="0">
                <a:latin typeface="Times New Roman"/>
                <a:cs typeface="Times New Roman"/>
              </a:rPr>
              <a:t> para </a:t>
            </a:r>
            <a:r>
              <a:rPr lang="en-US" sz="1800" err="1">
                <a:latin typeface="Times New Roman"/>
                <a:cs typeface="Times New Roman"/>
              </a:rPr>
              <a:t>acompanhamento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personalizado</a:t>
            </a:r>
            <a:r>
              <a:rPr lang="en-US" sz="1800" dirty="0">
                <a:latin typeface="Times New Roman"/>
                <a:cs typeface="Times New Roman"/>
              </a:rPr>
              <a:t> de </a:t>
            </a:r>
            <a:r>
              <a:rPr lang="en-US" sz="1800" err="1">
                <a:latin typeface="Times New Roman"/>
                <a:cs typeface="Times New Roman"/>
              </a:rPr>
              <a:t>planos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alimentares</a:t>
            </a:r>
            <a:r>
              <a:rPr lang="en-US" sz="1800" dirty="0">
                <a:latin typeface="Times New Roman"/>
                <a:cs typeface="Times New Roman"/>
              </a:rPr>
              <a:t> e </a:t>
            </a:r>
            <a:r>
              <a:rPr lang="en-US" sz="1800" err="1">
                <a:latin typeface="Times New Roman"/>
                <a:cs typeface="Times New Roman"/>
              </a:rPr>
              <a:t>rotinas</a:t>
            </a:r>
            <a:r>
              <a:rPr lang="en-US" sz="1800" dirty="0">
                <a:latin typeface="Times New Roman"/>
                <a:cs typeface="Times New Roman"/>
              </a:rPr>
              <a:t> de </a:t>
            </a:r>
            <a:r>
              <a:rPr lang="en-US" sz="1800" err="1">
                <a:latin typeface="Times New Roman"/>
                <a:cs typeface="Times New Roman"/>
              </a:rPr>
              <a:t>exercícios</a:t>
            </a:r>
            <a:r>
              <a:rPr lang="en-US" sz="1800" dirty="0">
                <a:latin typeface="Times New Roman"/>
                <a:cs typeface="Times New Roman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60" y="1555750"/>
            <a:ext cx="3932633" cy="717549"/>
          </a:xfrm>
        </p:spPr>
        <p:txBody>
          <a:bodyPr anchor="b">
            <a:normAutofit/>
          </a:bodyPr>
          <a:lstStyle/>
          <a:p>
            <a:r>
              <a:rPr lang="pt-BR" sz="3100" b="1" i="1">
                <a:latin typeface="Times New Roman"/>
                <a:cs typeface="Times New Roman"/>
              </a:rPr>
              <a:t>Motivação</a:t>
            </a:r>
            <a:endParaRPr lang="pt-BR" sz="3100" b="1" i="1">
              <a:latin typeface="Times New Roman"/>
              <a:ea typeface="Calibri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60" y="2614613"/>
            <a:ext cx="3875483" cy="35909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1600" dirty="0">
                <a:latin typeface="Times New Roman"/>
                <a:cs typeface="Times New Roman"/>
              </a:rPr>
              <a:t>O crescente interesse por qualidade de vida, alimentação saudável e prática de atividades físicas impulsionou o desenvolvimento do Nutri Fácil. </a:t>
            </a:r>
            <a:endParaRPr lang="pt-BR" sz="1600" dirty="0">
              <a:latin typeface="Times New Roman"/>
              <a:ea typeface="Calibri"/>
              <a:cs typeface="Times New Roman"/>
            </a:endParaRPr>
          </a:p>
          <a:p>
            <a:r>
              <a:rPr lang="pt-BR" sz="1600" dirty="0">
                <a:latin typeface="Times New Roman"/>
                <a:cs typeface="Times New Roman"/>
              </a:rPr>
              <a:t>A falta de soluções acessíveis e personalizadas motivou a criação de uma plataforma simples, responsiva e eficaz para diversos perfis de usuários.</a:t>
            </a:r>
            <a:endParaRPr lang="pt-BR" sz="1600" dirty="0">
              <a:latin typeface="Times New Roman"/>
              <a:ea typeface="Calibri"/>
              <a:cs typeface="Times New Roman"/>
            </a:endParaRPr>
          </a:p>
        </p:txBody>
      </p:sp>
      <p:pic>
        <p:nvPicPr>
          <p:cNvPr id="5" name="Picture 4" descr="Tigela de cereais">
            <a:extLst>
              <a:ext uri="{FF2B5EF4-FFF2-40B4-BE49-F238E27FC236}">
                <a16:creationId xmlns:a16="http://schemas.microsoft.com/office/drawing/2014/main" id="{7EBC60D4-1EE9-4903-197F-1AA60AE9C5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557" r="27836" b="-2"/>
          <a:stretch>
            <a:fillRect/>
          </a:stretch>
        </p:blipFill>
        <p:spPr>
          <a:xfrm>
            <a:off x="4291152" y="1"/>
            <a:ext cx="4852848" cy="6856412"/>
          </a:xfrm>
          <a:custGeom>
            <a:avLst/>
            <a:gdLst/>
            <a:ahLst/>
            <a:cxnLst/>
            <a:rect l="l" t="t" r="r" b="b"/>
            <a:pathLst>
              <a:path w="6470464" h="6856412">
                <a:moveTo>
                  <a:pt x="0" y="0"/>
                </a:moveTo>
                <a:lnTo>
                  <a:pt x="6470464" y="0"/>
                </a:lnTo>
                <a:lnTo>
                  <a:pt x="6470464" y="6856412"/>
                </a:lnTo>
                <a:lnTo>
                  <a:pt x="753" y="6856412"/>
                </a:lnTo>
                <a:lnTo>
                  <a:pt x="83736" y="6682434"/>
                </a:lnTo>
                <a:cubicBezTo>
                  <a:pt x="534353" y="5654674"/>
                  <a:pt x="777103" y="4561946"/>
                  <a:pt x="777103" y="3428997"/>
                </a:cubicBezTo>
                <a:cubicBezTo>
                  <a:pt x="777103" y="2296047"/>
                  <a:pt x="534353" y="1203318"/>
                  <a:pt x="83736" y="175558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E11AF-5A05-2B46-68B1-61A7FEB56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5088"/>
            <a:ext cx="8229600" cy="1143000"/>
          </a:xfrm>
        </p:spPr>
        <p:txBody>
          <a:bodyPr/>
          <a:lstStyle/>
          <a:p>
            <a:r>
              <a:rPr lang="pt-BR" b="1" i="1" dirty="0">
                <a:latin typeface="Times New Roman"/>
                <a:ea typeface="Calibri"/>
                <a:cs typeface="Calibri"/>
              </a:rPr>
              <a:t>Como Funciona?</a:t>
            </a:r>
            <a:endParaRPr lang="pt-BR" b="1" i="1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9036D-1BE2-14A4-C1C2-FD0857DA4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95400"/>
            <a:ext cx="4286250" cy="385259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pt-BR" sz="1800" b="1" dirty="0">
                <a:latin typeface="Times New Roman"/>
                <a:ea typeface="+mn-lt"/>
                <a:cs typeface="+mn-lt"/>
              </a:rPr>
              <a:t>Cadastro do Usuário</a:t>
            </a:r>
            <a:br>
              <a:rPr lang="pt-BR" sz="1800" b="1" dirty="0">
                <a:latin typeface="Times New Roman"/>
                <a:ea typeface="+mn-lt"/>
                <a:cs typeface="+mn-lt"/>
              </a:rPr>
            </a:br>
            <a:r>
              <a:rPr lang="pt-BR" sz="1800" b="1" dirty="0">
                <a:latin typeface="Times New Roman"/>
                <a:ea typeface="+mn-lt"/>
                <a:cs typeface="+mn-lt"/>
              </a:rPr>
              <a:t>  O usuário entra no site e preenche um perfil com informações como:</a:t>
            </a:r>
            <a:endParaRPr lang="pt-BR" sz="1800">
              <a:latin typeface="Times New Roman"/>
              <a:cs typeface="Times New Roman"/>
            </a:endParaRPr>
          </a:p>
          <a:p>
            <a:r>
              <a:rPr lang="pt-BR" sz="1800" dirty="0">
                <a:latin typeface="Times New Roman"/>
                <a:ea typeface="+mn-lt"/>
                <a:cs typeface="+mn-lt"/>
              </a:rPr>
              <a:t>Idade, peso, altura, sexo</a:t>
            </a:r>
            <a:endParaRPr lang="pt-BR" sz="1800">
              <a:latin typeface="Times New Roman"/>
              <a:ea typeface="Calibri"/>
              <a:cs typeface="Calibri"/>
            </a:endParaRPr>
          </a:p>
          <a:p>
            <a:r>
              <a:rPr lang="pt-BR" sz="1800" dirty="0">
                <a:latin typeface="Times New Roman"/>
                <a:ea typeface="+mn-lt"/>
                <a:cs typeface="+mn-lt"/>
              </a:rPr>
              <a:t>Objetivo (emagrecer, ganhar massa)</a:t>
            </a:r>
            <a:endParaRPr lang="pt-BR" sz="1800" dirty="0">
              <a:latin typeface="Times New Roman"/>
              <a:ea typeface="Calibri"/>
              <a:cs typeface="Calibri"/>
            </a:endParaRPr>
          </a:p>
          <a:p>
            <a:r>
              <a:rPr lang="pt-BR" sz="1800" dirty="0">
                <a:latin typeface="Times New Roman"/>
                <a:ea typeface="+mn-lt"/>
                <a:cs typeface="+mn-lt"/>
              </a:rPr>
              <a:t>Restrições alimentares</a:t>
            </a:r>
            <a:endParaRPr lang="pt-BR" sz="1800">
              <a:latin typeface="Times New Roman"/>
              <a:ea typeface="Calibri"/>
              <a:cs typeface="Calibri"/>
            </a:endParaRPr>
          </a:p>
          <a:p>
            <a:endParaRPr lang="pt-BR" sz="1800" dirty="0">
              <a:latin typeface="Times New Roman"/>
              <a:ea typeface="Calibri"/>
              <a:cs typeface="Calibri"/>
            </a:endParaRPr>
          </a:p>
          <a:p>
            <a:r>
              <a:rPr lang="pt-BR" sz="1800" b="1" dirty="0">
                <a:latin typeface="Times New Roman"/>
                <a:ea typeface="+mn-lt"/>
                <a:cs typeface="+mn-lt"/>
              </a:rPr>
              <a:t>Recebe Recomendações Personalizadas</a:t>
            </a:r>
            <a:br>
              <a:rPr lang="pt-BR" sz="1800" b="1" dirty="0">
                <a:latin typeface="Times New Roman"/>
                <a:ea typeface="+mn-lt"/>
                <a:cs typeface="+mn-lt"/>
              </a:rPr>
            </a:br>
            <a:r>
              <a:rPr lang="pt-BR" sz="1800" b="1" dirty="0">
                <a:latin typeface="Times New Roman"/>
                <a:ea typeface="+mn-lt"/>
                <a:cs typeface="+mn-lt"/>
              </a:rPr>
              <a:t> Com base nesse perfil, o sistema gera:</a:t>
            </a:r>
            <a:endParaRPr lang="pt-BR" sz="1800" dirty="0">
              <a:latin typeface="Times New Roman"/>
              <a:ea typeface="Calibri"/>
              <a:cs typeface="Calibri"/>
            </a:endParaRPr>
          </a:p>
          <a:p>
            <a:r>
              <a:rPr lang="pt-BR" sz="1800" dirty="0">
                <a:latin typeface="Times New Roman"/>
                <a:ea typeface="+mn-lt"/>
                <a:cs typeface="+mn-lt"/>
              </a:rPr>
              <a:t>Um </a:t>
            </a:r>
            <a:r>
              <a:rPr lang="pt-BR" sz="1800" b="1" dirty="0">
                <a:latin typeface="Times New Roman"/>
                <a:ea typeface="+mn-lt"/>
                <a:cs typeface="+mn-lt"/>
              </a:rPr>
              <a:t>plano alimentar</a:t>
            </a:r>
            <a:r>
              <a:rPr lang="pt-BR" sz="1800" dirty="0">
                <a:latin typeface="Times New Roman"/>
                <a:ea typeface="+mn-lt"/>
                <a:cs typeface="+mn-lt"/>
              </a:rPr>
              <a:t> ideal</a:t>
            </a:r>
            <a:endParaRPr lang="pt-BR" sz="1800">
              <a:latin typeface="Times New Roman"/>
              <a:ea typeface="Calibri"/>
              <a:cs typeface="Calibri"/>
            </a:endParaRPr>
          </a:p>
          <a:p>
            <a:r>
              <a:rPr lang="pt-BR" sz="1800" dirty="0">
                <a:latin typeface="Times New Roman"/>
                <a:ea typeface="+mn-lt"/>
                <a:cs typeface="+mn-lt"/>
              </a:rPr>
              <a:t>Um </a:t>
            </a:r>
            <a:r>
              <a:rPr lang="pt-BR" sz="1800" b="1" dirty="0">
                <a:latin typeface="Times New Roman"/>
                <a:ea typeface="+mn-lt"/>
                <a:cs typeface="+mn-lt"/>
              </a:rPr>
              <a:t>treino personalizado</a:t>
            </a:r>
            <a:r>
              <a:rPr lang="pt-BR" sz="1800" dirty="0">
                <a:latin typeface="Times New Roman"/>
                <a:ea typeface="+mn-lt"/>
                <a:cs typeface="+mn-lt"/>
              </a:rPr>
              <a:t> (em casa ou academia)</a:t>
            </a:r>
            <a:endParaRPr lang="pt-BR" sz="1800">
              <a:latin typeface="Times New Roman"/>
              <a:cs typeface="Times New Roman"/>
            </a:endParaRPr>
          </a:p>
          <a:p>
            <a:r>
              <a:rPr lang="pt-BR" sz="1800" b="1" dirty="0">
                <a:latin typeface="Times New Roman"/>
                <a:ea typeface="+mn-lt"/>
                <a:cs typeface="+mn-lt"/>
              </a:rPr>
              <a:t>Dicas e receitas saudáveis</a:t>
            </a:r>
            <a:r>
              <a:rPr lang="pt-BR" sz="1800" dirty="0">
                <a:latin typeface="Times New Roman"/>
                <a:ea typeface="+mn-lt"/>
                <a:cs typeface="+mn-lt"/>
              </a:rPr>
              <a:t> para o dia a dia</a:t>
            </a:r>
            <a:endParaRPr lang="pt-BR" sz="1800">
              <a:latin typeface="Times New Roman"/>
              <a:cs typeface="Times New Roman"/>
            </a:endParaRPr>
          </a:p>
          <a:p>
            <a:endParaRPr lang="pt-BR" sz="1800" dirty="0">
              <a:latin typeface="Times New Roman"/>
              <a:ea typeface="Calibri"/>
              <a:cs typeface="Calibri"/>
            </a:endParaRPr>
          </a:p>
          <a:p>
            <a:endParaRPr lang="pt-BR" sz="1800" dirty="0">
              <a:latin typeface="Times New Roman"/>
              <a:ea typeface="Calibri"/>
              <a:cs typeface="Times New Roman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021BAA-3E20-FCCC-F7A1-DF4EDA82932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690372" y="965370"/>
            <a:ext cx="4095750" cy="385557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/>
            <a:endParaRPr lang="pt-BR" sz="1800" b="1" dirty="0">
              <a:latin typeface="Times New Roman"/>
              <a:ea typeface="+mn-lt"/>
              <a:cs typeface="+mn-lt"/>
            </a:endParaRPr>
          </a:p>
          <a:p>
            <a:r>
              <a:rPr lang="pt-BR" sz="1800" b="1" dirty="0">
                <a:latin typeface="Times New Roman"/>
                <a:ea typeface="+mn-lt"/>
                <a:cs typeface="+mn-lt"/>
              </a:rPr>
              <a:t>Área Premium (para assinantes)</a:t>
            </a:r>
            <a:br>
              <a:rPr lang="pt-BR" sz="1800" b="1" dirty="0">
                <a:latin typeface="Times New Roman"/>
                <a:ea typeface="+mn-lt"/>
                <a:cs typeface="+mn-lt"/>
              </a:rPr>
            </a:br>
            <a:r>
              <a:rPr lang="pt-BR" sz="1800" b="1" dirty="0">
                <a:latin typeface="Times New Roman"/>
                <a:ea typeface="+mn-lt"/>
                <a:cs typeface="+mn-lt"/>
              </a:rPr>
              <a:t> Quem assina tem acesso a:</a:t>
            </a:r>
            <a:endParaRPr lang="pt-BR" sz="1800">
              <a:latin typeface="Times New Roman"/>
              <a:ea typeface="Calibri"/>
              <a:cs typeface="Calibri"/>
            </a:endParaRPr>
          </a:p>
          <a:p>
            <a:r>
              <a:rPr lang="pt-BR" sz="1800" dirty="0">
                <a:latin typeface="Times New Roman"/>
                <a:ea typeface="+mn-lt"/>
                <a:cs typeface="+mn-lt"/>
              </a:rPr>
              <a:t>Vídeos e conteúdos exclusivos</a:t>
            </a:r>
            <a:endParaRPr lang="pt-BR" sz="1800" dirty="0">
              <a:latin typeface="Times New Roman"/>
              <a:ea typeface="Calibri"/>
              <a:cs typeface="Calibri"/>
            </a:endParaRPr>
          </a:p>
          <a:p>
            <a:r>
              <a:rPr lang="pt-BR" sz="1800" dirty="0">
                <a:latin typeface="Times New Roman"/>
                <a:ea typeface="+mn-lt"/>
                <a:cs typeface="+mn-lt"/>
              </a:rPr>
              <a:t>Artigos de especialistas</a:t>
            </a:r>
            <a:endParaRPr lang="pt-BR" sz="1800" dirty="0">
              <a:latin typeface="Times New Roman"/>
              <a:ea typeface="Calibri"/>
              <a:cs typeface="Calibri"/>
            </a:endParaRPr>
          </a:p>
          <a:p>
            <a:r>
              <a:rPr lang="pt-BR" sz="1800" dirty="0">
                <a:latin typeface="Times New Roman"/>
                <a:ea typeface="+mn-lt"/>
                <a:cs typeface="+mn-lt"/>
              </a:rPr>
              <a:t>Planos mais detalhados</a:t>
            </a:r>
            <a:endParaRPr lang="pt-BR" sz="1800" dirty="0">
              <a:latin typeface="Times New Roman"/>
              <a:ea typeface="Calibri"/>
              <a:cs typeface="Calibri"/>
            </a:endParaRPr>
          </a:p>
          <a:p>
            <a:r>
              <a:rPr lang="pt-BR" sz="1800" dirty="0">
                <a:latin typeface="Times New Roman"/>
                <a:ea typeface="+mn-lt"/>
                <a:cs typeface="+mn-lt"/>
              </a:rPr>
              <a:t>Suporte com nutricionista</a:t>
            </a:r>
            <a:endParaRPr lang="pt-BR" sz="1800">
              <a:latin typeface="Times New Roman"/>
              <a:ea typeface="Calibri"/>
              <a:cs typeface="Calibri"/>
            </a:endParaRPr>
          </a:p>
          <a:p>
            <a:endParaRPr lang="pt-BR" sz="1800" dirty="0">
              <a:latin typeface="Times New Roman"/>
              <a:ea typeface="Calibri"/>
              <a:cs typeface="Calibri"/>
            </a:endParaRPr>
          </a:p>
          <a:p>
            <a:r>
              <a:rPr lang="pt-BR" sz="1800" b="1" dirty="0">
                <a:latin typeface="Times New Roman"/>
                <a:ea typeface="+mn-lt"/>
                <a:cs typeface="+mn-lt"/>
              </a:rPr>
              <a:t>Funciona em qualquer dispositivo</a:t>
            </a:r>
            <a:br>
              <a:rPr lang="pt-BR" sz="1800" b="1" dirty="0">
                <a:latin typeface="Times New Roman"/>
                <a:ea typeface="+mn-lt"/>
                <a:cs typeface="+mn-lt"/>
              </a:rPr>
            </a:br>
            <a:r>
              <a:rPr lang="pt-BR" sz="1800" b="1" dirty="0">
                <a:latin typeface="Times New Roman"/>
                <a:ea typeface="+mn-lt"/>
                <a:cs typeface="+mn-lt"/>
              </a:rPr>
              <a:t> O site é responsivo: pode ser usado no celular, tablet ou computador.</a:t>
            </a:r>
            <a:endParaRPr lang="pt-BR" sz="1800" dirty="0">
              <a:latin typeface="Times New Roman"/>
              <a:ea typeface="Calibri"/>
              <a:cs typeface="Calibri"/>
            </a:endParaRPr>
          </a:p>
        </p:txBody>
      </p:sp>
      <p:pic>
        <p:nvPicPr>
          <p:cNvPr id="6" name="Imagem 5" descr="Tigela com salada e frutas&#10;&#10;O conteúdo gerado por IA pode estar incorreto.">
            <a:extLst>
              <a:ext uri="{FF2B5EF4-FFF2-40B4-BE49-F238E27FC236}">
                <a16:creationId xmlns:a16="http://schemas.microsoft.com/office/drawing/2014/main" id="{BDDC4C49-B2BB-681C-0A35-8CBA156BF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8" y="4858477"/>
            <a:ext cx="2733675" cy="1800225"/>
          </a:xfrm>
          <a:prstGeom prst="rect">
            <a:avLst/>
          </a:prstGeom>
        </p:spPr>
      </p:pic>
      <p:pic>
        <p:nvPicPr>
          <p:cNvPr id="5" name="Imagem 4" descr="Tigela com legumes e frutas&#10;&#10;O conteúdo gerado por IA pode estar incorreto.">
            <a:extLst>
              <a:ext uri="{FF2B5EF4-FFF2-40B4-BE49-F238E27FC236}">
                <a16:creationId xmlns:a16="http://schemas.microsoft.com/office/drawing/2014/main" id="{7503CEF7-C241-E0D1-491A-2FA67683E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074" y="4862004"/>
            <a:ext cx="3436271" cy="179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359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5341" y="365125"/>
            <a:ext cx="3630007" cy="1807305"/>
          </a:xfrm>
        </p:spPr>
        <p:txBody>
          <a:bodyPr>
            <a:normAutofit/>
          </a:bodyPr>
          <a:lstStyle/>
          <a:p>
            <a:r>
              <a:rPr lang="pt-BR" sz="3700" b="1" i="1">
                <a:latin typeface="Times New Roman"/>
                <a:cs typeface="Times New Roman"/>
              </a:rPr>
              <a:t>Desenvolvimento</a:t>
            </a:r>
            <a:endParaRPr lang="pt-BR" sz="3700" b="1" i="1">
              <a:latin typeface="Times New Roman"/>
              <a:ea typeface="Calibri"/>
              <a:cs typeface="Times New Roman"/>
            </a:endParaRPr>
          </a:p>
        </p:txBody>
      </p:sp>
      <p:pic>
        <p:nvPicPr>
          <p:cNvPr id="4" name="Picture 3" descr="photo-1521737604893-d14cc237f11d.jpeg"/>
          <p:cNvPicPr>
            <a:picLocks noChangeAspect="1"/>
          </p:cNvPicPr>
          <p:nvPr/>
        </p:nvPicPr>
        <p:blipFill>
          <a:blip r:embed="rId2"/>
          <a:srcRect l="19507" r="36679" b="2"/>
          <a:stretch>
            <a:fillRect/>
          </a:stretch>
        </p:blipFill>
        <p:spPr>
          <a:xfrm>
            <a:off x="20" y="10"/>
            <a:ext cx="4587406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885341" y="2333297"/>
            <a:ext cx="3630007" cy="38436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1700" dirty="0">
                <a:latin typeface="Times New Roman"/>
                <a:cs typeface="Times New Roman"/>
              </a:rPr>
              <a:t>O desenvolvimento foi dividido em etapas: </a:t>
            </a:r>
            <a:r>
              <a:rPr lang="pt-BR" sz="1700" b="1" i="1" dirty="0">
                <a:latin typeface="Times New Roman"/>
                <a:cs typeface="Times New Roman"/>
              </a:rPr>
              <a:t>Planejamento</a:t>
            </a:r>
            <a:r>
              <a:rPr lang="pt-BR" sz="1700" dirty="0">
                <a:latin typeface="Times New Roman"/>
                <a:cs typeface="Times New Roman"/>
              </a:rPr>
              <a:t>, </a:t>
            </a:r>
            <a:r>
              <a:rPr lang="pt-BR" sz="1700" b="1" i="1" dirty="0">
                <a:latin typeface="Times New Roman"/>
                <a:cs typeface="Times New Roman"/>
              </a:rPr>
              <a:t>Criação do layout</a:t>
            </a:r>
            <a:r>
              <a:rPr lang="pt-BR" sz="1700" dirty="0">
                <a:latin typeface="Times New Roman"/>
                <a:cs typeface="Times New Roman"/>
              </a:rPr>
              <a:t>, </a:t>
            </a:r>
            <a:r>
              <a:rPr lang="pt-BR" sz="1700" b="1" i="1" dirty="0">
                <a:latin typeface="Times New Roman"/>
                <a:cs typeface="Times New Roman"/>
              </a:rPr>
              <a:t>Codificação</a:t>
            </a:r>
            <a:r>
              <a:rPr lang="pt-BR" sz="1700" dirty="0">
                <a:latin typeface="Times New Roman"/>
                <a:cs typeface="Times New Roman"/>
              </a:rPr>
              <a:t>, </a:t>
            </a:r>
            <a:r>
              <a:rPr lang="pt-BR" sz="1700" b="1" i="1" dirty="0">
                <a:latin typeface="Times New Roman"/>
                <a:cs typeface="Times New Roman"/>
              </a:rPr>
              <a:t>Testes e Lançamento</a:t>
            </a:r>
            <a:r>
              <a:rPr lang="pt-BR" sz="1700" dirty="0">
                <a:latin typeface="Times New Roman"/>
                <a:cs typeface="Times New Roman"/>
              </a:rPr>
              <a:t>. </a:t>
            </a:r>
          </a:p>
          <a:p>
            <a:r>
              <a:rPr lang="pt-BR" sz="1700" dirty="0">
                <a:latin typeface="Times New Roman"/>
                <a:cs typeface="Times New Roman"/>
              </a:rPr>
              <a:t>Tecnologias utilizadas incluíram </a:t>
            </a:r>
            <a:r>
              <a:rPr lang="pt-BR" sz="1700" b="1" dirty="0">
                <a:latin typeface="Times New Roman"/>
                <a:cs typeface="Times New Roman"/>
              </a:rPr>
              <a:t>HTML5 e CSS3</a:t>
            </a:r>
            <a:r>
              <a:rPr lang="pt-BR" sz="1700" dirty="0">
                <a:latin typeface="Times New Roman"/>
                <a:cs typeface="Times New Roman"/>
              </a:rPr>
              <a:t> no </a:t>
            </a:r>
            <a:r>
              <a:rPr lang="pt-BR" sz="1700" i="1" err="1">
                <a:latin typeface="Times New Roman"/>
                <a:cs typeface="Times New Roman"/>
              </a:rPr>
              <a:t>Frontend</a:t>
            </a:r>
            <a:r>
              <a:rPr lang="pt-BR" sz="1700" dirty="0">
                <a:latin typeface="Times New Roman"/>
                <a:cs typeface="Times New Roman"/>
              </a:rPr>
              <a:t>, </a:t>
            </a:r>
            <a:r>
              <a:rPr lang="pt-BR" sz="1700" b="1" err="1">
                <a:latin typeface="Times New Roman"/>
                <a:cs typeface="Times New Roman"/>
              </a:rPr>
              <a:t>JavaScript</a:t>
            </a:r>
            <a:r>
              <a:rPr lang="pt-BR" sz="1700" dirty="0">
                <a:latin typeface="Times New Roman"/>
                <a:cs typeface="Times New Roman"/>
              </a:rPr>
              <a:t> no </a:t>
            </a:r>
            <a:r>
              <a:rPr lang="pt-BR" sz="1700" i="1" err="1">
                <a:latin typeface="Times New Roman"/>
                <a:cs typeface="Times New Roman"/>
              </a:rPr>
              <a:t>Backend</a:t>
            </a:r>
            <a:r>
              <a:rPr lang="pt-BR" sz="1700" i="1" dirty="0">
                <a:latin typeface="Times New Roman"/>
                <a:cs typeface="Times New Roman"/>
              </a:rPr>
              <a:t> </a:t>
            </a:r>
            <a:r>
              <a:rPr lang="pt-BR" sz="1700" dirty="0">
                <a:latin typeface="Times New Roman"/>
                <a:cs typeface="Times New Roman"/>
              </a:rPr>
              <a:t>e uma </a:t>
            </a:r>
            <a:r>
              <a:rPr lang="pt-BR" sz="1700" i="1" dirty="0">
                <a:latin typeface="Times New Roman"/>
                <a:cs typeface="Times New Roman"/>
              </a:rPr>
              <a:t>Estrutura Modular</a:t>
            </a:r>
            <a:r>
              <a:rPr lang="pt-BR" sz="1700" dirty="0">
                <a:latin typeface="Times New Roman"/>
                <a:cs typeface="Times New Roman"/>
              </a:rPr>
              <a:t> </a:t>
            </a:r>
            <a:r>
              <a:rPr lang="pt-BR" sz="1700" b="1" dirty="0">
                <a:latin typeface="Times New Roman"/>
                <a:cs typeface="Times New Roman"/>
              </a:rPr>
              <a:t>escalável</a:t>
            </a:r>
            <a:r>
              <a:rPr lang="pt-BR" sz="1700" dirty="0">
                <a:latin typeface="Times New Roman"/>
                <a:cs typeface="Times New Roman"/>
              </a:rPr>
              <a:t>. </a:t>
            </a:r>
            <a:endParaRPr lang="pt-BR" sz="1700" dirty="0">
              <a:latin typeface="Times New Roman"/>
              <a:ea typeface="Calibri"/>
              <a:cs typeface="Times New Roman"/>
            </a:endParaRPr>
          </a:p>
          <a:p>
            <a:r>
              <a:rPr lang="pt-BR" sz="1700" dirty="0">
                <a:latin typeface="Times New Roman"/>
                <a:cs typeface="Times New Roman"/>
              </a:rPr>
              <a:t>A equipe trabalhou de forma colaborativa para garantir usabilidade, desempenho e confiabilidade.</a:t>
            </a:r>
            <a:endParaRPr lang="pt-BR" sz="1700" dirty="0">
              <a:latin typeface="Times New Roman"/>
              <a:ea typeface="Calibri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pt-BR" sz="3500" b="1" i="1" dirty="0">
                <a:latin typeface="Times New Roman"/>
                <a:cs typeface="Times New Roman"/>
              </a:rPr>
              <a:t>Resultados</a:t>
            </a:r>
            <a:endParaRPr lang="pt-BR" sz="3500" b="1" i="1">
              <a:latin typeface="Times New Roman"/>
              <a:ea typeface="Calibri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r>
              <a:rPr lang="pt-BR" sz="1700" dirty="0">
                <a:latin typeface="Times New Roman"/>
                <a:cs typeface="Times New Roman"/>
              </a:rPr>
              <a:t>A plataforma oferece planos de treino e alimentação personalizados, sugestões de receitas saudáveis, área exclusiva para assinantes e interface responsiva. </a:t>
            </a:r>
          </a:p>
          <a:p>
            <a:r>
              <a:rPr lang="pt-BR" sz="1700" dirty="0">
                <a:latin typeface="Times New Roman"/>
                <a:cs typeface="Times New Roman"/>
              </a:rPr>
              <a:t>Após testes, a versão inicial foi lançada com feedbacks positivos dos usuários, validando a proposta do projeto.</a:t>
            </a:r>
          </a:p>
        </p:txBody>
      </p:sp>
      <p:pic>
        <p:nvPicPr>
          <p:cNvPr id="4" name="Picture 3" descr="photo-1532619187608-e5375cab36aa.jpeg"/>
          <p:cNvPicPr>
            <a:picLocks noChangeAspect="1"/>
          </p:cNvPicPr>
          <p:nvPr/>
        </p:nvPicPr>
        <p:blipFill>
          <a:blip r:embed="rId2"/>
          <a:srcRect l="4157" r="51292" b="-2"/>
          <a:stretch>
            <a:fillRect/>
          </a:stretch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pt-BR" sz="3500" b="1" i="1" dirty="0">
                <a:latin typeface="Times New Roman"/>
                <a:cs typeface="Times New Roman"/>
              </a:rPr>
              <a:t>Considerações Finais</a:t>
            </a:r>
            <a:endParaRPr lang="pt-BR" b="1" i="1" dirty="0">
              <a:latin typeface="Times New Roman"/>
              <a:ea typeface="Calibri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r>
              <a:rPr lang="pt-BR" sz="1700"/>
              <a:t>O Nutri Fácil já se mostra uma solução promissora para promover bem-estar. </a:t>
            </a:r>
          </a:p>
          <a:p>
            <a:r>
              <a:rPr lang="pt-BR" sz="1700"/>
              <a:t>Com arquitetura flexível, estão previstas futuras melhorias como integração com APIs de saúde, vídeos interativos e chat com nutricionistas. </a:t>
            </a:r>
          </a:p>
          <a:p>
            <a:r>
              <a:rPr lang="pt-BR" sz="1700"/>
              <a:t>O projeto reforça o poder da tecnologia como aliada da saúde.</a:t>
            </a:r>
          </a:p>
        </p:txBody>
      </p:sp>
      <p:pic>
        <p:nvPicPr>
          <p:cNvPr id="4" name="Picture 3" descr="photo-1546069901-ba9599a7e63c.jpeg"/>
          <p:cNvPicPr>
            <a:picLocks noChangeAspect="1"/>
          </p:cNvPicPr>
          <p:nvPr/>
        </p:nvPicPr>
        <p:blipFill>
          <a:blip r:embed="rId2"/>
          <a:srcRect l="18588" r="14671"/>
          <a:stretch>
            <a:fillRect/>
          </a:stretch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B4D578A-F2C4-4EA9-A811-B48E66D63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9144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172352-2B14-5616-66D4-8ECB1494A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292" y="5279509"/>
            <a:ext cx="7280934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500" b="1" i="1" dirty="0">
                <a:latin typeface="Times New Roman"/>
                <a:cs typeface="Times New Roman"/>
              </a:rPr>
              <a:t>Tecnologias </a:t>
            </a:r>
            <a:r>
              <a:rPr lang="en-US" sz="3500" b="1" i="1" dirty="0" err="1">
                <a:latin typeface="Times New Roman"/>
                <a:cs typeface="Times New Roman"/>
              </a:rPr>
              <a:t>Utilizadas</a:t>
            </a:r>
            <a:endParaRPr lang="en-US" sz="3500" b="1" i="1" dirty="0">
              <a:latin typeface="Times New Roman"/>
              <a:cs typeface="Times New Roman"/>
            </a:endParaRPr>
          </a:p>
        </p:txBody>
      </p:sp>
      <p:pic>
        <p:nvPicPr>
          <p:cNvPr id="10" name="Imagem 9" descr="Logotipo&#10;&#10;O conteúdo gerado por IA pode estar incorreto.">
            <a:extLst>
              <a:ext uri="{FF2B5EF4-FFF2-40B4-BE49-F238E27FC236}">
                <a16:creationId xmlns:a16="http://schemas.microsoft.com/office/drawing/2014/main" id="{536DFAE0-D05B-E795-B9EC-DB1650ABB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68224" y="1370958"/>
            <a:ext cx="1822245" cy="2556135"/>
          </a:xfrm>
          <a:prstGeom prst="rect">
            <a:avLst/>
          </a:prstGeom>
        </p:spPr>
      </p:pic>
      <p:pic>
        <p:nvPicPr>
          <p:cNvPr id="13" name="Imagem 12" descr="powerpoint [ Download - Logo - icon ] png svg logo download">
            <a:extLst>
              <a:ext uri="{FF2B5EF4-FFF2-40B4-BE49-F238E27FC236}">
                <a16:creationId xmlns:a16="http://schemas.microsoft.com/office/drawing/2014/main" id="{2992380C-A101-B5F2-6351-95E0F02E1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1564" y="1737903"/>
            <a:ext cx="1822245" cy="1822245"/>
          </a:xfrm>
          <a:prstGeom prst="rect">
            <a:avLst/>
          </a:prstGeom>
        </p:spPr>
      </p:pic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4D31F904-80EB-8DE6-554F-7BDEE5F7A1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694700" y="1737903"/>
            <a:ext cx="1822245" cy="1822245"/>
          </a:xfrm>
          <a:prstGeom prst="rect">
            <a:avLst/>
          </a:prstGeom>
        </p:spPr>
      </p:pic>
      <p:pic>
        <p:nvPicPr>
          <p:cNvPr id="3" name="Imagem 2" descr="Logotipo&#10;&#10;O conteúdo gerado por IA pode estar incorreto.">
            <a:extLst>
              <a:ext uri="{FF2B5EF4-FFF2-40B4-BE49-F238E27FC236}">
                <a16:creationId xmlns:a16="http://schemas.microsoft.com/office/drawing/2014/main" id="{5765F8C8-A5F4-F36A-9C4F-70A3D2F9FC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757835" y="2049962"/>
            <a:ext cx="1822245" cy="119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741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On-screen Show (4:3)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Projeto A3: Nutri Fácil</vt:lpstr>
      <vt:lpstr>Desenvolvido por:</vt:lpstr>
      <vt:lpstr>Introdução</vt:lpstr>
      <vt:lpstr>Motivação</vt:lpstr>
      <vt:lpstr>Como Funciona?</vt:lpstr>
      <vt:lpstr>Desenvolvimento</vt:lpstr>
      <vt:lpstr>Resultados</vt:lpstr>
      <vt:lpstr>Considerações Finais</vt:lpstr>
      <vt:lpstr>Tecnologias Utilizadas</vt:lpstr>
      <vt:lpstr>OBRIGADO!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328</cp:revision>
  <dcterms:created xsi:type="dcterms:W3CDTF">2013-01-27T09:14:16Z</dcterms:created>
  <dcterms:modified xsi:type="dcterms:W3CDTF">2025-06-17T20:18:54Z</dcterms:modified>
  <cp:category/>
</cp:coreProperties>
</file>